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AFA96C-49F7-4BC0-BBB0-AF8E85577E1F}" type="datetimeFigureOut">
              <a:rPr lang="es-ES" smtClean="0"/>
              <a:pPr/>
              <a:t>05/06/2016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9D4112-7943-452D-8471-4467FE6560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s.wikipedia.org/wiki/Museo_del_Prado" TargetMode="External"/><Relationship Id="rId7" Type="http://schemas.openxmlformats.org/officeDocument/2006/relationships/hyperlink" Target="https://es.wikipedia.org/wiki/Estadio_Santiago_Bernab%C3%A9u" TargetMode="External"/><Relationship Id="rId2" Type="http://schemas.openxmlformats.org/officeDocument/2006/relationships/hyperlink" Target="https://es.wikipedia.org/wiki/Museo_Reina_Sof%C3%AD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s.wikipedia.org/wiki/Museo_Thyssen-Bornemisza" TargetMode="External"/><Relationship Id="rId5" Type="http://schemas.openxmlformats.org/officeDocument/2006/relationships/hyperlink" Target="https://es.wikipedia.org/wiki/Palacio_Real_de_Madrid" TargetMode="External"/><Relationship Id="rId4" Type="http://schemas.openxmlformats.org/officeDocument/2006/relationships/hyperlink" Target="https://es.wikipedia.org/wiki/Parque_Warner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542384" cy="7433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MADRID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85800" y="1676400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Población	3141991 hab. (2015)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Densidad	5225,14 hab./km²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Superficie	605,77 </a:t>
            </a:r>
            <a:r>
              <a:rPr lang="es-ES_tradnl" sz="2000" dirty="0" err="1" smtClean="0"/>
              <a:t>km²</a:t>
            </a:r>
            <a:endParaRPr lang="es-E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Lugares </a:t>
            </a:r>
            <a:r>
              <a:rPr lang="es-ES" sz="2000" dirty="0"/>
              <a:t>más </a:t>
            </a:r>
            <a:r>
              <a:rPr lang="es-ES" sz="2000" dirty="0" smtClean="0"/>
              <a:t>visitados: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hlinkClick r:id="rId2" tooltip="Museo Reina Sofía"/>
              </a:rPr>
              <a:t>Museo </a:t>
            </a:r>
            <a:r>
              <a:rPr lang="es-ES" sz="2000" dirty="0">
                <a:hlinkClick r:id="rId2" tooltip="Museo Reina Sofía"/>
              </a:rPr>
              <a:t>Reina Sofía</a:t>
            </a:r>
            <a:r>
              <a:rPr lang="es-ES" sz="2000" dirty="0"/>
              <a:t>: 3,2 millones de </a:t>
            </a:r>
            <a:r>
              <a:rPr lang="es-ES" sz="2000" dirty="0" smtClean="0"/>
              <a:t>visitantes.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hlinkClick r:id="rId3" tooltip="Museo del Prado"/>
              </a:rPr>
              <a:t>Museo </a:t>
            </a:r>
            <a:r>
              <a:rPr lang="es-ES" sz="2000" dirty="0">
                <a:hlinkClick r:id="rId3" tooltip="Museo del Prado"/>
              </a:rPr>
              <a:t>del Prado</a:t>
            </a:r>
            <a:r>
              <a:rPr lang="es-ES" sz="2000" dirty="0"/>
              <a:t>: 2,3 millones de </a:t>
            </a:r>
            <a:r>
              <a:rPr lang="es-ES" sz="2000" dirty="0" smtClean="0"/>
              <a:t>visitantes.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hlinkClick r:id="rId4" tooltip="Parque Warner"/>
              </a:rPr>
              <a:t>Parque </a:t>
            </a:r>
            <a:r>
              <a:rPr lang="es-ES" sz="2000" dirty="0">
                <a:hlinkClick r:id="rId4" tooltip="Parque Warner"/>
              </a:rPr>
              <a:t>Warner</a:t>
            </a:r>
            <a:r>
              <a:rPr lang="es-ES" sz="2000" dirty="0"/>
              <a:t>: 1,2 millones de visitantes</a:t>
            </a:r>
            <a:r>
              <a:rPr lang="es-ES" sz="20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 </a:t>
            </a:r>
            <a:r>
              <a:rPr lang="es-ES" sz="2000" dirty="0">
                <a:hlinkClick r:id="rId5" tooltip="Palacio Real de Madrid"/>
              </a:rPr>
              <a:t>Palacio Real de Madrid</a:t>
            </a:r>
            <a:r>
              <a:rPr lang="es-ES" sz="2000" dirty="0"/>
              <a:t>: 1 millón de </a:t>
            </a:r>
            <a:r>
              <a:rPr lang="es-ES" sz="2000" dirty="0" smtClean="0"/>
              <a:t>visitantes.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hlinkClick r:id="rId6" tooltip="Museo Thyssen-Bornemisza"/>
              </a:rPr>
              <a:t>Museo </a:t>
            </a:r>
            <a:r>
              <a:rPr lang="es-ES" sz="2000" dirty="0">
                <a:hlinkClick r:id="rId6" tooltip="Museo Thyssen-Bornemisza"/>
              </a:rPr>
              <a:t>Thyssen-Bornemisza</a:t>
            </a:r>
            <a:r>
              <a:rPr lang="es-ES" sz="2000" dirty="0"/>
              <a:t>: 944 346 </a:t>
            </a:r>
            <a:r>
              <a:rPr lang="es-ES" sz="2000" dirty="0" smtClean="0"/>
              <a:t>visitantes.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Tour </a:t>
            </a:r>
            <a:r>
              <a:rPr lang="es-ES" sz="2000" dirty="0"/>
              <a:t>del </a:t>
            </a:r>
            <a:r>
              <a:rPr lang="es-ES" sz="2000" dirty="0">
                <a:hlinkClick r:id="rId7" tooltip="Estadio Santiago Bernabéu"/>
              </a:rPr>
              <a:t>Estadio Santiago Bernabéu</a:t>
            </a:r>
            <a:r>
              <a:rPr lang="es-ES" sz="2000" dirty="0"/>
              <a:t>: 820 000 visitantes</a:t>
            </a:r>
            <a:r>
              <a:rPr lang="es-E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aseline="-25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1400" y="228600"/>
            <a:ext cx="1524000" cy="1016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" y="228600"/>
            <a:ext cx="939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542384" cy="7433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PARÍS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3000" y="1447800"/>
            <a:ext cx="66685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s-ES_tradnl" sz="2000" dirty="0" smtClean="0"/>
              <a:t>  Población (2012):</a:t>
            </a:r>
          </a:p>
          <a:p>
            <a:pPr lvl="1">
              <a:buFont typeface="Arial"/>
              <a:buChar char="•"/>
            </a:pPr>
            <a:r>
              <a:rPr lang="es-ES_tradnl" sz="2000" dirty="0" smtClean="0"/>
              <a:t>Total	2 240 621 </a:t>
            </a:r>
            <a:r>
              <a:rPr lang="es-ES_tradnl" sz="2000" dirty="0" err="1" smtClean="0"/>
              <a:t>hab</a:t>
            </a:r>
            <a:endParaRPr lang="es-ES_tradnl" sz="2000" dirty="0" smtClean="0"/>
          </a:p>
          <a:p>
            <a:pPr lvl="1">
              <a:buFont typeface="Arial"/>
              <a:buChar char="•"/>
            </a:pPr>
            <a:r>
              <a:rPr lang="es-ES_tradnl" sz="2000" dirty="0" smtClean="0"/>
              <a:t>Urbana	10 516 110 </a:t>
            </a:r>
            <a:r>
              <a:rPr lang="es-ES_tradnl" sz="2000" dirty="0" err="1" smtClean="0"/>
              <a:t>hab</a:t>
            </a:r>
            <a:endParaRPr lang="es-ES_tradnl" sz="2000" dirty="0" smtClean="0"/>
          </a:p>
          <a:p>
            <a:pPr lvl="1">
              <a:buFont typeface="Arial"/>
              <a:buChar char="•"/>
            </a:pPr>
            <a:r>
              <a:rPr lang="es-ES_tradnl" sz="2000" dirty="0" smtClean="0"/>
              <a:t>Metropolitana 12 292 895 </a:t>
            </a:r>
            <a:r>
              <a:rPr lang="es-ES_tradnl" sz="2000" dirty="0" err="1" smtClean="0"/>
              <a:t>hab</a:t>
            </a:r>
            <a:endParaRPr lang="es-ES_tradnl" sz="2000" dirty="0" smtClean="0"/>
          </a:p>
          <a:p>
            <a:pPr>
              <a:buFont typeface="Arial"/>
              <a:buChar char="•"/>
            </a:pPr>
            <a:r>
              <a:rPr lang="es-ES" sz="2000" dirty="0" smtClean="0"/>
              <a:t>   </a:t>
            </a:r>
            <a:r>
              <a:rPr lang="es-ES_tradnl" sz="2000" dirty="0" smtClean="0"/>
              <a:t>Superficie	  105,4 </a:t>
            </a:r>
            <a:r>
              <a:rPr lang="es-ES_tradnl" sz="2000" dirty="0" err="1" smtClean="0"/>
              <a:t>km²</a:t>
            </a:r>
            <a:endParaRPr lang="es-ES_tradnl" sz="2000" dirty="0" smtClean="0"/>
          </a:p>
          <a:p>
            <a:pPr>
              <a:buFont typeface="Arial"/>
              <a:buChar char="•"/>
            </a:pPr>
            <a:r>
              <a:rPr lang="es-ES_tradnl" sz="2000" dirty="0" smtClean="0"/>
              <a:t>   Densidad	21 258 </a:t>
            </a:r>
            <a:r>
              <a:rPr lang="es-ES_tradnl" sz="2000" dirty="0" err="1" smtClean="0"/>
              <a:t>hab</a:t>
            </a:r>
            <a:r>
              <a:rPr lang="es-ES_tradnl" sz="2000" dirty="0" smtClean="0"/>
              <a:t>/</a:t>
            </a:r>
            <a:r>
              <a:rPr lang="es-ES_tradnl" sz="2000" dirty="0" err="1" smtClean="0"/>
              <a:t>km²</a:t>
            </a:r>
            <a:endParaRPr lang="es-E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La ciudad</a:t>
            </a:r>
            <a:r>
              <a:rPr lang="es-ES" sz="2000" dirty="0" smtClean="0"/>
              <a:t> :42 </a:t>
            </a:r>
            <a:r>
              <a:rPr lang="es-ES" sz="2000" dirty="0"/>
              <a:t>millones de </a:t>
            </a:r>
            <a:r>
              <a:rPr lang="es-ES" sz="2000" dirty="0" smtClean="0"/>
              <a:t>visitantes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Lugares mas visitados: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Louvre  9.334.000</a:t>
            </a:r>
            <a:endParaRPr lang="es-E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Centro Pompidou  3.745.000</a:t>
            </a:r>
            <a:r>
              <a:rPr lang="es-ES" sz="20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Museo </a:t>
            </a:r>
            <a:r>
              <a:rPr lang="es-ES_tradnl" sz="2000" dirty="0" err="1" smtClean="0"/>
              <a:t>d'Orsay</a:t>
            </a:r>
            <a:r>
              <a:rPr lang="es-ES_tradnl" sz="2000" dirty="0" smtClean="0"/>
              <a:t>  3.482.000</a:t>
            </a:r>
            <a:r>
              <a:rPr lang="es-ES" sz="2000" dirty="0" smtClean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smtClean="0"/>
              <a:t>Cité des </a:t>
            </a:r>
            <a:r>
              <a:rPr lang="es-ES_tradnl" sz="2000" dirty="0" err="1" smtClean="0"/>
              <a:t>Sciences</a:t>
            </a:r>
            <a:r>
              <a:rPr lang="es-ES_tradnl" sz="2000" dirty="0" smtClean="0"/>
              <a:t> et de </a:t>
            </a:r>
            <a:r>
              <a:rPr lang="es-ES_tradnl" sz="2000" dirty="0" err="1" smtClean="0"/>
              <a:t>L'Industrie</a:t>
            </a:r>
            <a:r>
              <a:rPr lang="es-ES_tradnl" sz="2000" dirty="0" smtClean="0"/>
              <a:t>  2.570.000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err="1" smtClean="0"/>
              <a:t>grand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palais</a:t>
            </a:r>
            <a:r>
              <a:rPr lang="es-ES_tradnl" sz="2000" dirty="0" smtClean="0"/>
              <a:t>  1.422.013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err="1" smtClean="0"/>
              <a:t>museé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quai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branly</a:t>
            </a:r>
            <a:r>
              <a:rPr lang="es-ES_tradnl" sz="2000" dirty="0" smtClean="0"/>
              <a:t> 1.307.326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2000" dirty="0" err="1" smtClean="0"/>
              <a:t>museé</a:t>
            </a:r>
            <a:r>
              <a:rPr lang="es-ES_tradnl" sz="2000" dirty="0" smtClean="0"/>
              <a:t> de </a:t>
            </a:r>
            <a:r>
              <a:rPr lang="es-ES_tradnl" sz="2000" dirty="0" err="1" smtClean="0"/>
              <a:t>L´orangerie</a:t>
            </a:r>
            <a:r>
              <a:rPr lang="es-ES_tradnl" sz="2000" dirty="0" smtClean="0"/>
              <a:t> 900.000</a:t>
            </a:r>
            <a:endParaRPr lang="es-ES" sz="2000" baseline="-25000" dirty="0"/>
          </a:p>
        </p:txBody>
      </p:sp>
      <p:pic>
        <p:nvPicPr>
          <p:cNvPr id="3074" name="Picture 2" descr="Flag of Pari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8680"/>
            <a:ext cx="1728192" cy="130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939800" cy="11176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843326" y="3244334"/>
            <a:ext cx="386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 •</a:t>
            </a:r>
            <a:endParaRPr lang="es-ES_tradnl" dirty="0"/>
          </a:p>
        </p:txBody>
      </p:sp>
      <p:sp>
        <p:nvSpPr>
          <p:cNvPr id="11" name="Rectángulo 10"/>
          <p:cNvSpPr/>
          <p:nvPr/>
        </p:nvSpPr>
        <p:spPr>
          <a:xfrm>
            <a:off x="4800600" y="2209800"/>
            <a:ext cx="242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12" name="Rectángulo 11"/>
          <p:cNvSpPr/>
          <p:nvPr/>
        </p:nvSpPr>
        <p:spPr>
          <a:xfrm>
            <a:off x="4343400" y="2590800"/>
            <a:ext cx="242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9532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542384" cy="7433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LISBOA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66800" y="1524000"/>
            <a:ext cx="75438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población 547</a:t>
            </a:r>
            <a:r>
              <a:rPr lang="es-ES" dirty="0"/>
              <a:t> 773 habitantes</a:t>
            </a:r>
            <a:r>
              <a:rPr lang="es-E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 smtClean="0"/>
              <a:t>área </a:t>
            </a:r>
            <a:r>
              <a:rPr lang="es-ES" dirty="0"/>
              <a:t>metropolitana</a:t>
            </a:r>
            <a:r>
              <a:rPr lang="es-ES" dirty="0" smtClean="0"/>
              <a:t> 2</a:t>
            </a:r>
            <a:r>
              <a:rPr lang="es-ES" dirty="0"/>
              <a:t> 821 697</a:t>
            </a:r>
            <a:r>
              <a:rPr lang="es-E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Superficie 2921,90</a:t>
            </a:r>
            <a:r>
              <a:rPr lang="es-ES" dirty="0"/>
              <a:t> km².</a:t>
            </a:r>
            <a:r>
              <a:rPr lang="es-E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Extensión 100,05</a:t>
            </a:r>
            <a:r>
              <a:rPr lang="es-ES" dirty="0"/>
              <a:t> km</a:t>
            </a:r>
            <a:r>
              <a:rPr lang="es-ES" dirty="0" smtClean="0"/>
              <a:t>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Densidad  </a:t>
            </a:r>
            <a:r>
              <a:rPr lang="es-ES" dirty="0"/>
              <a:t>5 474,59 hab/km</a:t>
            </a:r>
            <a:r>
              <a:rPr lang="es-ES" dirty="0" smtClean="0"/>
              <a:t>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Lugares mas visitados: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 smtClean="0"/>
              <a:t>Monasterio de Los Jeronimos- 368.000 visitantes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 smtClean="0"/>
              <a:t>Torre de Belem- 248.000 visitantes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 smtClean="0"/>
              <a:t>Museo Nacional de arte Antigua- 143.000 visitantes</a:t>
            </a:r>
          </a:p>
          <a:p>
            <a:endParaRPr lang="es-ES" dirty="0"/>
          </a:p>
        </p:txBody>
      </p:sp>
      <p:pic>
        <p:nvPicPr>
          <p:cNvPr id="4098" name="Picture 2" descr="Flag of Lisbo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2"/>
            <a:ext cx="1568979" cy="105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9144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4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542384" cy="7433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LONDRES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3000" y="990600"/>
            <a:ext cx="6552728" cy="568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aseline="-25000" dirty="0" smtClean="0"/>
              <a:t> </a:t>
            </a:r>
            <a:endParaRPr lang="es-ES" sz="3200" dirty="0" smtClean="0"/>
          </a:p>
          <a:p>
            <a:pPr>
              <a:buFont typeface="Arial"/>
              <a:buChar char="•"/>
            </a:pPr>
            <a:r>
              <a:rPr lang="es-ES" dirty="0" smtClean="0"/>
              <a:t> </a:t>
            </a:r>
            <a:r>
              <a:rPr lang="es-ES_tradnl" dirty="0" smtClean="0"/>
              <a:t>Población (2015):	 </a:t>
            </a:r>
          </a:p>
          <a:p>
            <a:pPr lvl="1">
              <a:buFont typeface="Arial"/>
              <a:buChar char="•"/>
            </a:pPr>
            <a:r>
              <a:rPr lang="es-ES_tradnl" dirty="0" smtClean="0"/>
              <a:t>Total 8 630 000 </a:t>
            </a:r>
            <a:r>
              <a:rPr lang="es-ES_tradnl" dirty="0" err="1" smtClean="0"/>
              <a:t>hab</a:t>
            </a:r>
            <a:endParaRPr lang="es-ES_tradnl" dirty="0" smtClean="0"/>
          </a:p>
          <a:p>
            <a:pPr lvl="1">
              <a:buFont typeface="Arial"/>
              <a:buChar char="•"/>
            </a:pPr>
            <a:r>
              <a:rPr lang="es-ES_tradnl" dirty="0" smtClean="0"/>
              <a:t>Urbana 9 787 426 </a:t>
            </a:r>
            <a:r>
              <a:rPr lang="es-ES_tradnl" dirty="0" err="1" smtClean="0"/>
              <a:t>hab</a:t>
            </a:r>
            <a:endParaRPr lang="es-ES_tradnl" dirty="0" smtClean="0"/>
          </a:p>
          <a:p>
            <a:pPr lvl="1">
              <a:buFont typeface="Arial"/>
              <a:buChar char="•"/>
            </a:pPr>
            <a:r>
              <a:rPr lang="es-ES_tradnl" dirty="0" smtClean="0"/>
              <a:t> Metropolitana 13 879 757 </a:t>
            </a:r>
            <a:r>
              <a:rPr lang="es-ES_tradnl" dirty="0" err="1" smtClean="0"/>
              <a:t>hab</a:t>
            </a:r>
            <a:endParaRPr lang="es-ES_tradnl" dirty="0" smtClean="0"/>
          </a:p>
          <a:p>
            <a:pPr>
              <a:buFont typeface="Arial"/>
              <a:buChar char="•"/>
            </a:pPr>
            <a:r>
              <a:rPr lang="es-ES_tradnl" dirty="0" smtClean="0"/>
              <a:t>Superficie	 1572 km²</a:t>
            </a:r>
          </a:p>
          <a:p>
            <a:pPr>
              <a:buFont typeface="Arial"/>
              <a:buChar char="•"/>
            </a:pPr>
            <a:r>
              <a:rPr lang="es-ES_tradnl" dirty="0" smtClean="0"/>
              <a:t>Densidad	5490 </a:t>
            </a:r>
            <a:r>
              <a:rPr lang="es-ES_tradnl" dirty="0" err="1" smtClean="0"/>
              <a:t>hab</a:t>
            </a:r>
            <a:r>
              <a:rPr lang="es-ES_tradnl" dirty="0" smtClean="0"/>
              <a:t>/</a:t>
            </a:r>
            <a:r>
              <a:rPr lang="es-ES_tradnl" dirty="0" err="1" smtClean="0"/>
              <a:t>km²</a:t>
            </a:r>
            <a:endParaRPr lang="es-ES_tradnl" dirty="0" smtClean="0"/>
          </a:p>
          <a:p>
            <a:pPr>
              <a:buFont typeface="Arial"/>
              <a:buChar char="•"/>
            </a:pPr>
            <a:r>
              <a:rPr lang="es-ES" dirty="0" smtClean="0"/>
              <a:t> La ciudad 17 </a:t>
            </a:r>
            <a:r>
              <a:rPr lang="es-ES" dirty="0"/>
              <a:t>millones de </a:t>
            </a:r>
            <a:r>
              <a:rPr lang="es-ES" dirty="0" smtClean="0"/>
              <a:t>turistas</a:t>
            </a:r>
          </a:p>
          <a:p>
            <a:pPr>
              <a:buFont typeface="Arial"/>
              <a:buChar char="•"/>
            </a:pPr>
            <a:r>
              <a:rPr lang="es-ES" dirty="0" smtClean="0"/>
              <a:t>Lugares mas visitados: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British </a:t>
            </a:r>
            <a:r>
              <a:rPr lang="es-ES_tradnl" dirty="0" err="1" smtClean="0"/>
              <a:t>Museum</a:t>
            </a:r>
            <a:r>
              <a:rPr lang="es-ES_tradnl" dirty="0" smtClean="0"/>
              <a:t>  6,701,000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National </a:t>
            </a:r>
            <a:r>
              <a:rPr lang="es-ES_tradnl" dirty="0" err="1" smtClean="0"/>
              <a:t>Gallery</a:t>
            </a:r>
            <a:r>
              <a:rPr lang="es-ES_tradnl" dirty="0" smtClean="0"/>
              <a:t> 6.031.000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Natural </a:t>
            </a:r>
            <a:r>
              <a:rPr lang="es-ES_tradnl" dirty="0" err="1" smtClean="0"/>
              <a:t>History</a:t>
            </a:r>
            <a:r>
              <a:rPr lang="es-ES_tradnl" dirty="0" smtClean="0"/>
              <a:t> </a:t>
            </a:r>
            <a:r>
              <a:rPr lang="es-ES_tradnl" dirty="0" err="1" smtClean="0"/>
              <a:t>Museum</a:t>
            </a:r>
            <a:r>
              <a:rPr lang="es-ES_tradnl" dirty="0" smtClean="0"/>
              <a:t>  5.250.000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Tate </a:t>
            </a:r>
            <a:r>
              <a:rPr lang="es-ES_tradnl" dirty="0" err="1" smtClean="0"/>
              <a:t>Modern</a:t>
            </a:r>
            <a:r>
              <a:rPr lang="es-ES_tradnl" dirty="0" smtClean="0"/>
              <a:t> 4.885.000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Science 3.317.000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Victoria &amp; Albert </a:t>
            </a:r>
            <a:r>
              <a:rPr lang="es-ES_tradnl" dirty="0" err="1" smtClean="0"/>
              <a:t>Museum</a:t>
            </a:r>
            <a:r>
              <a:rPr lang="es-ES_tradnl" dirty="0" smtClean="0"/>
              <a:t>  3.290.000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Torre de Londres 2.895.000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National </a:t>
            </a:r>
            <a:r>
              <a:rPr lang="es-ES_tradnl" dirty="0" err="1" smtClean="0"/>
              <a:t>Portrait</a:t>
            </a:r>
            <a:r>
              <a:rPr lang="es-ES_tradnl" dirty="0" smtClean="0"/>
              <a:t> </a:t>
            </a:r>
            <a:r>
              <a:rPr lang="es-ES_tradnl" dirty="0" err="1" smtClean="0"/>
              <a:t>Gallery</a:t>
            </a:r>
            <a:r>
              <a:rPr lang="es-ES_tradnl" dirty="0" smtClean="0"/>
              <a:t> 2.015.000</a:t>
            </a:r>
          </a:p>
          <a:p>
            <a:pPr lvl="2">
              <a:buFont typeface="Arial"/>
              <a:buChar char="•"/>
            </a:pPr>
            <a:r>
              <a:rPr lang="es-ES_tradnl" dirty="0" smtClean="0"/>
              <a:t>Tate </a:t>
            </a:r>
            <a:r>
              <a:rPr lang="es-ES_tradnl" dirty="0" err="1" smtClean="0"/>
              <a:t>Britain</a:t>
            </a:r>
            <a:r>
              <a:rPr lang="es-ES_tradnl" dirty="0" smtClean="0"/>
              <a:t> 1.378.000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baseline="300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388259" cy="13716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800" y="228600"/>
            <a:ext cx="1905000" cy="114300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962400" y="2057400"/>
            <a:ext cx="242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659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762000" y="1676400"/>
            <a:ext cx="7408333" cy="3450696"/>
          </a:xfrm>
        </p:spPr>
        <p:txBody>
          <a:bodyPr>
            <a:normAutofit/>
          </a:bodyPr>
          <a:lstStyle/>
          <a:p>
            <a:pPr>
              <a:buClrTx/>
              <a:buFont typeface="Arial"/>
              <a:buChar char="•"/>
            </a:pPr>
            <a:r>
              <a:rPr lang="es-ES_tradnl" sz="2162" dirty="0" smtClean="0">
                <a:solidFill>
                  <a:schemeClr val="tx1"/>
                </a:solidFill>
              </a:rPr>
              <a:t>Población (2014)  2 874 038 </a:t>
            </a:r>
            <a:r>
              <a:rPr lang="es-ES_tradnl" sz="2162" dirty="0" err="1" smtClean="0">
                <a:solidFill>
                  <a:schemeClr val="tx1"/>
                </a:solidFill>
              </a:rPr>
              <a:t>hab</a:t>
            </a:r>
            <a:endParaRPr lang="es-ES_tradnl" sz="2162" dirty="0" smtClean="0">
              <a:solidFill>
                <a:schemeClr val="tx1"/>
              </a:solidFill>
            </a:endParaRPr>
          </a:p>
          <a:p>
            <a:pPr>
              <a:buClrTx/>
              <a:buFont typeface="Arial"/>
              <a:buChar char="•"/>
            </a:pPr>
            <a:r>
              <a:rPr lang="es-ES_tradnl" sz="2162" dirty="0" smtClean="0">
                <a:solidFill>
                  <a:schemeClr val="tx1"/>
                </a:solidFill>
              </a:rPr>
              <a:t>Densidad	2175,44 </a:t>
            </a:r>
            <a:r>
              <a:rPr lang="es-ES_tradnl" sz="2162" dirty="0" err="1" smtClean="0">
                <a:solidFill>
                  <a:schemeClr val="tx1"/>
                </a:solidFill>
              </a:rPr>
              <a:t>hab</a:t>
            </a:r>
            <a:r>
              <a:rPr lang="es-ES_tradnl" sz="2162" dirty="0" smtClean="0">
                <a:solidFill>
                  <a:schemeClr val="tx1"/>
                </a:solidFill>
              </a:rPr>
              <a:t>/km²</a:t>
            </a:r>
          </a:p>
          <a:p>
            <a:pPr>
              <a:buClrTx/>
              <a:buFont typeface="Arial"/>
              <a:buChar char="•"/>
            </a:pPr>
            <a:r>
              <a:rPr lang="es-ES_tradnl" sz="2162" dirty="0" smtClean="0">
                <a:solidFill>
                  <a:schemeClr val="tx1"/>
                </a:solidFill>
              </a:rPr>
              <a:t>Superficie	1285 km²</a:t>
            </a:r>
          </a:p>
          <a:p>
            <a:pPr>
              <a:buClrTx/>
              <a:buFont typeface="Arial"/>
              <a:buChar char="•"/>
            </a:pPr>
            <a:r>
              <a:rPr lang="es-ES_tradnl" sz="2162" dirty="0" smtClean="0">
                <a:solidFill>
                  <a:schemeClr val="tx1"/>
                </a:solidFill>
              </a:rPr>
              <a:t>Lugares mas visitados:</a:t>
            </a:r>
          </a:p>
          <a:p>
            <a:pPr lvl="1">
              <a:buClrTx/>
              <a:buFont typeface="Arial"/>
              <a:buChar char="•"/>
            </a:pPr>
            <a:r>
              <a:rPr lang="es-ES_tradnl" sz="1962" dirty="0" smtClean="0">
                <a:solidFill>
                  <a:schemeClr val="tx1"/>
                </a:solidFill>
              </a:rPr>
              <a:t>Museos Vaticanos 5.978.904 visitantes.</a:t>
            </a:r>
          </a:p>
          <a:p>
            <a:pPr lvl="1">
              <a:buClrTx/>
              <a:buFont typeface="Arial"/>
              <a:buChar char="•"/>
            </a:pPr>
            <a:r>
              <a:rPr lang="es-ES_tradnl" sz="2162" dirty="0" smtClean="0">
                <a:solidFill>
                  <a:schemeClr val="tx1"/>
                </a:solidFill>
              </a:rPr>
              <a:t>Coliseo de Roma 5.626.219 visitantes.</a:t>
            </a:r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ROMA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030" y="304800"/>
            <a:ext cx="1705970" cy="1143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286000" y="-91064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mundo entero.</a:t>
            </a:r>
          </a:p>
          <a:p>
            <a:r>
              <a:rPr lang="es-ES_tradnl" dirty="0" smtClean="0"/>
              <a:t>Museo Nacional del Palacio </a:t>
            </a:r>
            <a:r>
              <a:rPr lang="es-ES_tradnl" dirty="0" err="1" smtClean="0"/>
              <a:t>Venezia</a:t>
            </a:r>
            <a:r>
              <a:rPr lang="es-ES_tradnl" dirty="0" smtClean="0"/>
              <a:t>, con piezas desde la época paleocristiana hasta el gótico final.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3512"/>
            <a:ext cx="736600" cy="12323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5029200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Población (2013)	 3 469 849 </a:t>
            </a:r>
            <a:r>
              <a:rPr lang="es-ES_tradnl" sz="4211" dirty="0" err="1" smtClean="0">
                <a:solidFill>
                  <a:schemeClr val="tx1"/>
                </a:solidFill>
              </a:rPr>
              <a:t>hab</a:t>
            </a:r>
            <a:endParaRPr lang="es-ES_tradnl" sz="421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Densidad	3.837 </a:t>
            </a:r>
            <a:r>
              <a:rPr lang="es-ES_tradnl" sz="4211" dirty="0" err="1" smtClean="0">
                <a:solidFill>
                  <a:schemeClr val="tx1"/>
                </a:solidFill>
              </a:rPr>
              <a:t>hab</a:t>
            </a:r>
            <a:r>
              <a:rPr lang="es-ES_tradnl" sz="4211" dirty="0" smtClean="0">
                <a:solidFill>
                  <a:schemeClr val="tx1"/>
                </a:solidFill>
              </a:rPr>
              <a:t>/km²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Superficie	 891,68 km²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Lugares mas visitados: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s-ES_tradnl" sz="4011" dirty="0" err="1" smtClean="0">
                <a:solidFill>
                  <a:schemeClr val="tx1"/>
                </a:solidFill>
              </a:rPr>
              <a:t>Neues</a:t>
            </a:r>
            <a:r>
              <a:rPr lang="es-ES_tradnl" sz="4011" dirty="0" smtClean="0">
                <a:solidFill>
                  <a:schemeClr val="tx1"/>
                </a:solidFill>
              </a:rPr>
              <a:t> </a:t>
            </a:r>
            <a:r>
              <a:rPr lang="es-ES_tradnl" sz="4011" dirty="0" err="1" smtClean="0">
                <a:solidFill>
                  <a:schemeClr val="tx1"/>
                </a:solidFill>
              </a:rPr>
              <a:t>Museum</a:t>
            </a:r>
            <a:r>
              <a:rPr lang="es-ES_tradnl" sz="4011" dirty="0" smtClean="0">
                <a:solidFill>
                  <a:schemeClr val="tx1"/>
                </a:solidFill>
              </a:rPr>
              <a:t> 1.100.000  visitantes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s-ES_tradnl" sz="4211" dirty="0" err="1" smtClean="0">
                <a:solidFill>
                  <a:schemeClr val="tx1"/>
                </a:solidFill>
              </a:rPr>
              <a:t>Pergamon</a:t>
            </a:r>
            <a:r>
              <a:rPr lang="es-ES_tradnl" sz="4211" dirty="0" smtClean="0">
                <a:solidFill>
                  <a:schemeClr val="tx1"/>
                </a:solidFill>
              </a:rPr>
              <a:t>  1000000  visitantes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Museo de Historia de Alemania 880.000 visitantes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s-ES_tradnl" sz="4211" dirty="0" smtClean="0">
                <a:solidFill>
                  <a:schemeClr val="tx1"/>
                </a:solidFill>
              </a:rPr>
              <a:t>Haus </a:t>
            </a:r>
            <a:r>
              <a:rPr lang="es-ES_tradnl" sz="4211" dirty="0" err="1" smtClean="0">
                <a:solidFill>
                  <a:schemeClr val="tx1"/>
                </a:solidFill>
              </a:rPr>
              <a:t>am</a:t>
            </a:r>
            <a:r>
              <a:rPr lang="es-ES_tradnl" sz="4211" dirty="0" smtClean="0">
                <a:solidFill>
                  <a:schemeClr val="tx1"/>
                </a:solidFill>
              </a:rPr>
              <a:t> </a:t>
            </a:r>
            <a:r>
              <a:rPr lang="es-ES_tradnl" sz="4211" dirty="0" err="1" smtClean="0">
                <a:solidFill>
                  <a:schemeClr val="tx1"/>
                </a:solidFill>
              </a:rPr>
              <a:t>Checkpoint</a:t>
            </a:r>
            <a:r>
              <a:rPr lang="es-ES_tradnl" sz="4211" dirty="0" smtClean="0">
                <a:solidFill>
                  <a:schemeClr val="tx1"/>
                </a:solidFill>
              </a:rPr>
              <a:t> Charlie 870000 visitantes</a:t>
            </a:r>
          </a:p>
          <a:p>
            <a:pPr>
              <a:buNone/>
            </a:pPr>
            <a:endParaRPr lang="es-ES_tradnl" sz="4211" dirty="0" smtClean="0"/>
          </a:p>
          <a:p>
            <a:pPr>
              <a:buNone/>
            </a:pPr>
            <a:endParaRPr lang="es-ES_tradnl" sz="4211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   </a:t>
            </a:r>
          </a:p>
          <a:p>
            <a:pPr>
              <a:buNone/>
            </a:pPr>
            <a:r>
              <a:rPr lang="es-ES_tradnl" dirty="0" smtClean="0"/>
              <a:t> </a:t>
            </a:r>
          </a:p>
          <a:p>
            <a:pPr>
              <a:buNone/>
            </a:pPr>
            <a:r>
              <a:rPr lang="es-ES_tradnl" dirty="0" smtClean="0"/>
              <a:t>  </a:t>
            </a:r>
          </a:p>
          <a:p>
            <a:pPr>
              <a:buNone/>
            </a:pPr>
            <a:r>
              <a:rPr lang="es-ES_tradnl" dirty="0" smtClean="0"/>
              <a:t> 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BERLÍN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28600"/>
            <a:ext cx="2032000" cy="12192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673100" cy="1104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66800" y="2133600"/>
            <a:ext cx="7408333" cy="3450696"/>
          </a:xfrm>
        </p:spPr>
        <p:txBody>
          <a:bodyPr>
            <a:normAutofit/>
          </a:bodyPr>
          <a:lstStyle/>
          <a:p>
            <a:r>
              <a:rPr lang="es-ES_tradnl" sz="1800" dirty="0" smtClean="0"/>
              <a:t>¿Qué ciudad tiene mayor población?</a:t>
            </a:r>
          </a:p>
          <a:p>
            <a:endParaRPr lang="es-ES_tradnl" sz="1800" dirty="0" smtClean="0"/>
          </a:p>
          <a:p>
            <a:endParaRPr lang="es-ES_tradnl" sz="1800" dirty="0" smtClean="0"/>
          </a:p>
          <a:p>
            <a:r>
              <a:rPr lang="es-ES_tradnl" sz="1800" dirty="0" smtClean="0"/>
              <a:t>¿Cuál es el monumento más visitado en cada ciudad?</a:t>
            </a:r>
          </a:p>
          <a:p>
            <a:endParaRPr lang="es-ES_tradnl" sz="1800" dirty="0" smtClean="0"/>
          </a:p>
          <a:p>
            <a:pPr>
              <a:buNone/>
            </a:pPr>
            <a:endParaRPr lang="es-ES_tradnl" sz="1800" dirty="0" smtClean="0"/>
          </a:p>
          <a:p>
            <a:r>
              <a:rPr lang="es-ES_tradnl" sz="1800" dirty="0" smtClean="0"/>
              <a:t>¿Qué capital es más grande?</a:t>
            </a:r>
          </a:p>
          <a:p>
            <a:endParaRPr lang="es-ES_tradnl" sz="1800" dirty="0" smtClean="0"/>
          </a:p>
          <a:p>
            <a:endParaRPr lang="es-ES_tradnl" sz="1200" dirty="0" smtClean="0"/>
          </a:p>
          <a:p>
            <a:endParaRPr lang="es-ES_tradnl" sz="1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capitales europeas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7423</TotalTime>
  <Words>82</Words>
  <Application>Microsoft Office PowerPoint</Application>
  <PresentationFormat>Presentación en pantalla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Forma de onda</vt:lpstr>
      <vt:lpstr>MADRID</vt:lpstr>
      <vt:lpstr>PARÍS</vt:lpstr>
      <vt:lpstr>LISBOA</vt:lpstr>
      <vt:lpstr>LONDRES</vt:lpstr>
      <vt:lpstr>ROMA</vt:lpstr>
      <vt:lpstr>BERLÍN</vt:lpstr>
      <vt:lpstr>Preguntas capitales europeas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5ºB</dc:creator>
  <cp:lastModifiedBy>Admin</cp:lastModifiedBy>
  <cp:revision>442</cp:revision>
  <dcterms:created xsi:type="dcterms:W3CDTF">2016-05-13T10:37:06Z</dcterms:created>
  <dcterms:modified xsi:type="dcterms:W3CDTF">2016-06-05T16:30:46Z</dcterms:modified>
</cp:coreProperties>
</file>